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1" r:id="rId3"/>
    <p:sldId id="283" r:id="rId4"/>
    <p:sldId id="282" r:id="rId5"/>
    <p:sldId id="279" r:id="rId6"/>
    <p:sldId id="278" r:id="rId7"/>
    <p:sldId id="289" r:id="rId8"/>
    <p:sldId id="288" r:id="rId9"/>
    <p:sldId id="295" r:id="rId10"/>
    <p:sldId id="292" r:id="rId11"/>
    <p:sldId id="27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353DCE-167F-DD9A-D235-04EF3D39F40C}" name="Alyse Oziolor" initials="AO" userId="S::aoziolor@westerlyri.gov::a95565b1-318c-4a13-9160-97869b49da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4FF"/>
    <a:srgbClr val="007FDE"/>
    <a:srgbClr val="3C6BC0"/>
    <a:srgbClr val="FFC000"/>
    <a:srgbClr val="DAE3F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3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8D09-5FF1-44B4-9513-BADEF42F0F2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B6DA-A8A8-4690-91DC-33B0B18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6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Getting list of FEMA grants from 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B6DA-A8A8-4690-91DC-33B0B18F7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list of FEMA grants from Dale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B6DA-A8A8-4690-91DC-33B0B18F74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Waiting for completion of CRS courtesy review of 510 for credit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B6DA-A8A8-4690-91DC-33B0B18F74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4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B6DA-A8A8-4690-91DC-33B0B18F74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B6DA-A8A8-4690-91DC-33B0B18F7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0FB2-C465-F7D0-EAF6-AD5A7AD4C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A156B-FADB-A549-8D2D-E502232B7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4543-E779-C450-1E29-DBB5F083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9284-BD6B-9360-CADC-8F43C092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B90F-C550-3C80-F354-394732E9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82A5-A4FE-6FA3-402C-51E0F566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88C4F-1C2F-564A-92B4-119CD7B39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0349-854C-3933-FD99-01C5C71B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6D390-5058-3243-FA6A-81087001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6C64F-727E-E046-3591-92B36B38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2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8ABA3-CC69-9FE9-B930-C96C57A80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792DB-01EB-B32D-B8E4-D44EFC0D5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F010-0AC0-70EA-C9E6-E004F8BA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9AAC8-91CE-37A1-0286-9D76F5E7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BA6E7-A737-5CBD-3232-A417B653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2B6B-8BF7-0A10-0256-BB71BCE6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3ABF-70D2-395F-B336-4A6C48FF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AD58-630E-6DDA-2AB2-721863EA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C405-0169-1E03-BA10-E0A4C946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373FF-E986-5BD4-456D-4C4C526E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7FE9-79A8-B377-09C3-E62C4DD3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E1F1E-FAD8-88FC-BF37-A4BCCABB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49617-663D-8B4B-A7EC-C2BD4970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86ED6-45DB-F436-7553-04F7CBB7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4504-F6EA-1324-5DA0-1FEEEB91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66A0-CCB1-4BAC-244C-B433DC9E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B6F89-10FF-8E5D-6CAE-8F5C71BBF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2F7BA-668A-3833-FAEB-D3A92D7CF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EFA39-1D8E-7402-9013-733C5334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F67A5-3795-3C55-99B0-7995A967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EACB5-D80D-D77B-8204-2225F712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F5AA-6DE9-72CB-7DCC-4B6B6289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8F0DC-020E-6868-92D3-EEF592C6C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C05F7-649D-DD1F-AD92-1E57BA2B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9F206-010C-711D-401A-ED8529FB2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B55F1-8841-31B5-8BA6-9C70F228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E21B8-88FB-B20E-F86A-387B0346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1B200-4FED-95BF-5E6A-E9AC96D9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272E1-6D8B-98B3-8538-8581CD5C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5887-0461-299E-DC67-B0AC2B4E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01DB7-2272-C437-73DC-2644B74C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172AF-7C6D-EEE3-FECA-3AE36428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5F047-1E14-58EC-1CE0-27D921A5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307A3-0A2D-7C5D-6D44-3255766D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8BF6D-9CF9-F707-4391-B6E0F25B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210E9-9FF3-667C-3612-0AB8CA09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06BD-CAD5-4E1A-B394-17137032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A49B-7D97-C8B4-891D-E64397B9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F7E63-7527-E698-FB56-300525292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DDB6C-6355-ED74-F123-1EC81A07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CF477-0FE4-72F7-EB5B-F3093DB9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3FC70-D88D-3235-9296-0961964C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EB29-A80F-13D2-3D86-915B08CF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728AC-8F3B-06B3-9B26-603CBBB4E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6B5F1-A75C-A5C0-4288-1AC59854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D5914-06CB-1885-9107-8760E98C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CE5C9-F137-D8CB-AD7D-55DF39D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370C4-1C45-FE66-F619-75DB0FD4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A2ABB-9F4C-CC84-633F-99153A16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0940-F0F5-EB3B-1DF7-5FA1DE14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0402-7466-00A2-708A-5C6532796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7C53-2A64-4CC0-83D6-7D24123BDDD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5744-7C52-411C-24BE-61267C98D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D1431-8A51-D5A8-A141-753D877C1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2CA9B-6342-4611-B124-D378BF897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5" Type="http://schemas.openxmlformats.org/officeDocument/2006/relationships/image" Target="../media/image32.jpeg"/><Relationship Id="rId10" Type="http://schemas.openxmlformats.org/officeDocument/2006/relationships/image" Target="../media/image30.png"/><Relationship Id="rId4" Type="http://schemas.microsoft.com/office/2007/relationships/hdphoto" Target="../media/hdphoto7.wdp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5.wdp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1EB8-E66E-9455-83A6-403D402F4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36" y="311630"/>
            <a:ext cx="7707305" cy="22113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Integrating CRS into a Local Hazard Mitigation Plan – Improving the Engagement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5FE8D-407F-C798-E24A-E6986A206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330" y="3083661"/>
            <a:ext cx="5304133" cy="982892"/>
          </a:xfrm>
        </p:spPr>
        <p:txBody>
          <a:bodyPr/>
          <a:lstStyle/>
          <a:p>
            <a:r>
              <a:rPr lang="en-US" sz="1800" b="1" i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Case Study using the Town of Westerly 2023 Hazard Mitigation &amp; Flood Management Plan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023277-92B5-2CA5-81D7-EB21D38162C4}"/>
              </a:ext>
            </a:extLst>
          </p:cNvPr>
          <p:cNvSpPr txBox="1">
            <a:spLocks/>
          </p:cNvSpPr>
          <p:nvPr/>
        </p:nvSpPr>
        <p:spPr>
          <a:xfrm>
            <a:off x="897549" y="5246120"/>
            <a:ext cx="6685689" cy="98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Jacobs, Civil Engineer &amp; Resilience Planning Consultant</a:t>
            </a:r>
          </a:p>
          <a:p>
            <a:r>
              <a:rPr lang="en-US" sz="1800" b="1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Alyse </a:t>
            </a:r>
            <a:r>
              <a:rPr lang="en-US" sz="1800" b="1" kern="1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Oziolor</a:t>
            </a:r>
            <a:r>
              <a:rPr lang="en-US" sz="1800" b="1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Principal Planner, Town of Westerly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77F0E-FEDA-29CE-3091-CA1699B2E095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9C7ADC1-51CB-EEE9-88AC-1151F3C7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9915" y="3702510"/>
            <a:ext cx="880956" cy="1031166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66B74F-9883-FC31-89E0-4ACCF20A0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4538" r="6729" b="3625"/>
          <a:stretch/>
        </p:blipFill>
        <p:spPr>
          <a:xfrm>
            <a:off x="8064508" y="1000810"/>
            <a:ext cx="3488307" cy="4854274"/>
          </a:xfrm>
          <a:prstGeom prst="rect">
            <a:avLst/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94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11A44AF-08AF-F5B8-45A5-B63886300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89963"/>
              </p:ext>
            </p:extLst>
          </p:nvPr>
        </p:nvGraphicFramePr>
        <p:xfrm>
          <a:off x="471750" y="1081358"/>
          <a:ext cx="11248497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333">
                  <a:extLst>
                    <a:ext uri="{9D8B030D-6E8A-4147-A177-3AD203B41FA5}">
                      <a16:colId xmlns:a16="http://schemas.microsoft.com/office/drawing/2014/main" val="1450213731"/>
                    </a:ext>
                  </a:extLst>
                </a:gridCol>
                <a:gridCol w="2867488">
                  <a:extLst>
                    <a:ext uri="{9D8B030D-6E8A-4147-A177-3AD203B41FA5}">
                      <a16:colId xmlns:a16="http://schemas.microsoft.com/office/drawing/2014/main" val="3402328155"/>
                    </a:ext>
                  </a:extLst>
                </a:gridCol>
                <a:gridCol w="5665676">
                  <a:extLst>
                    <a:ext uri="{9D8B030D-6E8A-4147-A177-3AD203B41FA5}">
                      <a16:colId xmlns:a16="http://schemas.microsoft.com/office/drawing/2014/main" val="111595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Mitigation Planning Elements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CRS Activity 510 Planning Steps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Specific/Additional CRS planning criteria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10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Plan Update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Implement, evaluate, revise 5-year update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 report to be distributed to the governing body, the media, and the public, and submitted to ISO for annual recertification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74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Plan Adoption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Adopt the plan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Resolution or other formal adoption voted on by community’s governing body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4506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70AAB56-EC54-3800-864D-353BBFF12C1A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A7BF7-3308-1108-4C2A-0CC471CA1A4D}"/>
              </a:ext>
            </a:extLst>
          </p:cNvPr>
          <p:cNvSpPr txBox="1"/>
          <p:nvPr/>
        </p:nvSpPr>
        <p:spPr>
          <a:xfrm>
            <a:off x="666092" y="3156000"/>
            <a:ext cx="911710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>
                <a:latin typeface="+mj-lt"/>
                <a:ea typeface="Calibri" panose="020F0502020204030204" pitchFamily="34" charset="0"/>
              </a:rPr>
              <a:t>Planned Semi-Annual Plan Review</a:t>
            </a:r>
          </a:p>
          <a:p>
            <a:pPr marL="91440">
              <a:spcBef>
                <a:spcPts val="1000"/>
              </a:spcBef>
            </a:pPr>
            <a:r>
              <a:rPr lang="en-US" dirty="0">
                <a:latin typeface="+mj-lt"/>
                <a:ea typeface="Calibri" panose="020F0502020204030204" pitchFamily="34" charset="0"/>
              </a:rPr>
              <a:t>Assess the progress of the goals and activities</a:t>
            </a:r>
            <a:r>
              <a:rPr lang="en-US" i="1" dirty="0">
                <a:latin typeface="+mj-lt"/>
                <a:ea typeface="Calibri" panose="020F0502020204030204" pitchFamily="34" charset="0"/>
              </a:rPr>
              <a:t> &amp; </a:t>
            </a:r>
            <a:r>
              <a:rPr lang="en-US" dirty="0">
                <a:latin typeface="+mj-lt"/>
                <a:ea typeface="Calibri" panose="020F0502020204030204" pitchFamily="34" charset="0"/>
              </a:rPr>
              <a:t>document progress in an Evaluation Report available to the public</a:t>
            </a:r>
          </a:p>
          <a:p>
            <a:pPr marL="228600" indent="-13716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Calibri" panose="020F0502020204030204" pitchFamily="34" charset="0"/>
            </a:endParaRPr>
          </a:p>
          <a:p>
            <a:pPr marR="0"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Local Adoption:</a:t>
            </a:r>
          </a:p>
          <a:p>
            <a:pPr marR="0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Town Council adopted (via resolution) the 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HM&amp;FMP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at the end of the Public Hearing (noting any required RIEMA/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FEMA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revisions would be accepted by this approval)</a:t>
            </a:r>
            <a:endParaRPr lang="en-US" kern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000" kern="1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6DC2D-0BD3-9DB1-0C95-041C443D8BA1}"/>
              </a:ext>
            </a:extLst>
          </p:cNvPr>
          <p:cNvSpPr txBox="1">
            <a:spLocks/>
          </p:cNvSpPr>
          <p:nvPr/>
        </p:nvSpPr>
        <p:spPr>
          <a:xfrm>
            <a:off x="471750" y="372621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Westerly Integrated CRS in the DMA: Steps 9 &amp; 10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10" descr="Logo&#10;&#10;Description automatically generated">
            <a:extLst>
              <a:ext uri="{FF2B5EF4-FFF2-40B4-BE49-F238E27FC236}">
                <a16:creationId xmlns:a16="http://schemas.microsoft.com/office/drawing/2014/main" id="{6C7B5486-78B3-11A7-F230-D0B07BB3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2457" y="4691265"/>
            <a:ext cx="1208540" cy="134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7D4095-75EA-6350-D90D-0E7CEF69B87F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CAA5B-3B03-D90A-361C-0A3CC455A984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Maximizing CRS Activity 510 Credit 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848E3-F52B-53CB-ECCA-739D750CB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23" y="1494238"/>
            <a:ext cx="3117590" cy="403906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385696-B5D8-6A2C-91C9-BDCD480C506F}"/>
              </a:ext>
            </a:extLst>
          </p:cNvPr>
          <p:cNvSpPr txBox="1"/>
          <p:nvPr/>
        </p:nvSpPr>
        <p:spPr>
          <a:xfrm>
            <a:off x="687367" y="1407774"/>
            <a:ext cx="6627833" cy="279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3716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+mj-lt"/>
              </a:rPr>
              <a:t>Familiarize yourself with the credit requirements of Activity 510</a:t>
            </a:r>
          </a:p>
          <a:p>
            <a:pPr marL="34290"/>
            <a:r>
              <a:rPr lang="en-US" dirty="0">
                <a:latin typeface="+mj-lt"/>
              </a:rPr>
              <a:t>  </a:t>
            </a:r>
            <a:r>
              <a:rPr lang="en-US" b="0" i="0" u="none" strike="noStrike" baseline="0" dirty="0">
                <a:latin typeface="+mj-lt"/>
              </a:rPr>
              <a:t>(max 382 points, average 171 points) </a:t>
            </a:r>
          </a:p>
          <a:p>
            <a:pPr marL="171450" indent="-13716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+mj-lt"/>
            </a:endParaRPr>
          </a:p>
          <a:p>
            <a:pPr marL="171450" indent="-13716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Include some portion of all 10 steps:</a:t>
            </a:r>
          </a:p>
          <a:p>
            <a:pPr marL="91440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If 1 step is missing, CRS credit is limited to 50 points</a:t>
            </a:r>
          </a:p>
          <a:p>
            <a:pPr marL="914400" indent="-28575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If 2 steps are missing, no CRS credit</a:t>
            </a:r>
          </a:p>
          <a:p>
            <a:pPr marL="274320"/>
            <a:endParaRPr lang="en-US" dirty="0">
              <a:latin typeface="+mj-lt"/>
            </a:endParaRPr>
          </a:p>
          <a:p>
            <a:pPr marL="171450" indent="-13716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+mj-lt"/>
              </a:rPr>
              <a:t>Identify what elements are required to earn credit for each step</a:t>
            </a:r>
          </a:p>
          <a:p>
            <a:pPr marL="34290"/>
            <a:endParaRPr lang="en-US" dirty="0">
              <a:latin typeface="+mj-lt"/>
            </a:endParaRPr>
          </a:p>
        </p:txBody>
      </p:sp>
      <p:pic>
        <p:nvPicPr>
          <p:cNvPr id="9" name="Picture 2" descr="10-Step Hypnosis Courses | Hypnosis Downloads">
            <a:extLst>
              <a:ext uri="{FF2B5EF4-FFF2-40B4-BE49-F238E27FC236}">
                <a16:creationId xmlns:a16="http://schemas.microsoft.com/office/drawing/2014/main" id="{CBE545B5-A2F1-27DF-4B24-84252EE41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91" r="7072" b="50883"/>
          <a:stretch/>
        </p:blipFill>
        <p:spPr bwMode="auto">
          <a:xfrm>
            <a:off x="3212345" y="4095913"/>
            <a:ext cx="2261601" cy="19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3D9C0-8EDC-1E62-4291-D2B4C88DFA51}"/>
              </a:ext>
            </a:extLst>
          </p:cNvPr>
          <p:cNvSpPr txBox="1"/>
          <p:nvPr/>
        </p:nvSpPr>
        <p:spPr>
          <a:xfrm>
            <a:off x="2250254" y="4307649"/>
            <a:ext cx="2261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 steps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25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ogo&#10;&#10;Description automatically generated">
            <a:extLst>
              <a:ext uri="{FF2B5EF4-FFF2-40B4-BE49-F238E27FC236}">
                <a16:creationId xmlns:a16="http://schemas.microsoft.com/office/drawing/2014/main" id="{1B637457-7845-19D4-3B48-158570023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271" y="5452072"/>
            <a:ext cx="1038719" cy="1157488"/>
          </a:xfrm>
          <a:prstGeom prst="rect">
            <a:avLst/>
          </a:prstGeom>
        </p:spPr>
      </p:pic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id="{EA9A9D78-B75F-C8A9-202C-83B555CA9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682" y="5566526"/>
            <a:ext cx="3210560" cy="482600"/>
          </a:xfrm>
          <a:prstGeom prst="rect">
            <a:avLst/>
          </a:prstGeom>
        </p:spPr>
      </p:pic>
      <p:pic>
        <p:nvPicPr>
          <p:cNvPr id="8" name="Picture 8" descr="Shape&#10;&#10;Description automatically generated">
            <a:extLst>
              <a:ext uri="{FF2B5EF4-FFF2-40B4-BE49-F238E27FC236}">
                <a16:creationId xmlns:a16="http://schemas.microsoft.com/office/drawing/2014/main" id="{A2627597-F718-ED2E-0D6B-07B098292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075" y="5512215"/>
            <a:ext cx="1035685" cy="102616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4CE70DD-EBF2-B402-DECE-291129EF4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012" y="6185594"/>
            <a:ext cx="1615440" cy="423966"/>
          </a:xfrm>
          <a:prstGeom prst="rect">
            <a:avLst/>
          </a:prstGeo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5FD4131-BC80-EAE2-2095-BF14F6A79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112" y="5300932"/>
            <a:ext cx="1142365" cy="56832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A4FB1AA-6D97-DA0E-C1C8-EA44C88E0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4512" y="6025295"/>
            <a:ext cx="1452880" cy="533912"/>
          </a:xfrm>
          <a:prstGeom prst="rect">
            <a:avLst/>
          </a:prstGeom>
        </p:spPr>
      </p:pic>
      <p:pic>
        <p:nvPicPr>
          <p:cNvPr id="12" name="Picture 12" descr="Logo&#10;&#10;Description automatically generated">
            <a:extLst>
              <a:ext uri="{FF2B5EF4-FFF2-40B4-BE49-F238E27FC236}">
                <a16:creationId xmlns:a16="http://schemas.microsoft.com/office/drawing/2014/main" id="{DDCA9086-C8DF-0B39-7F72-9736231A7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8180" y="4250910"/>
            <a:ext cx="1228725" cy="1249680"/>
          </a:xfrm>
          <a:prstGeom prst="rect">
            <a:avLst/>
          </a:prstGeom>
        </p:spPr>
      </p:pic>
      <p:pic>
        <p:nvPicPr>
          <p:cNvPr id="1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2431871-F992-A25F-3799-4281BC66C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8144" y="5466512"/>
            <a:ext cx="1212051" cy="12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04855-E210-20A9-C843-A1342E81F0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77" y="5681784"/>
            <a:ext cx="794754" cy="8199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278EC-3A29-7D4E-D8ED-FADBBB65A8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4" y="5648358"/>
            <a:ext cx="841942" cy="838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BECBF-C927-980E-2925-8C8C63F1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71" y="1174525"/>
            <a:ext cx="10515600" cy="477220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3716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+mj-lt"/>
                <a:cs typeface="Calibri"/>
              </a:rPr>
              <a:t>Better community engagement</a:t>
            </a:r>
          </a:p>
          <a:p>
            <a:pPr marL="685800" indent="-13716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Increase public’s hazard awareness &amp; community support for mitigation</a:t>
            </a:r>
          </a:p>
          <a:p>
            <a:pPr marL="685800" indent="-13716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Build partnerships for risk reduction</a:t>
            </a:r>
          </a:p>
          <a:p>
            <a:pPr indent="-137160">
              <a:spcAft>
                <a:spcPts val="1000"/>
              </a:spcAft>
            </a:pPr>
            <a:r>
              <a:rPr lang="en-US" sz="1800" dirty="0">
                <a:latin typeface="+mj-lt"/>
                <a:cs typeface="Calibri"/>
              </a:rPr>
              <a:t>Better plan integration - </a:t>
            </a:r>
            <a:r>
              <a:rPr lang="en-US" sz="1800" dirty="0">
                <a:latin typeface="+mj-lt"/>
              </a:rPr>
              <a:t>align risk reduction with other community objectives</a:t>
            </a:r>
          </a:p>
          <a:p>
            <a:pPr indent="-137160">
              <a:spcAft>
                <a:spcPts val="1000"/>
              </a:spcAft>
            </a:pPr>
            <a:r>
              <a:rPr lang="en-US" sz="1800" dirty="0">
                <a:latin typeface="+mj-lt"/>
                <a:cs typeface="Calibri"/>
              </a:rPr>
              <a:t>Increase focus on flood hazards </a:t>
            </a:r>
          </a:p>
          <a:p>
            <a:pPr indent="-137160">
              <a:spcAft>
                <a:spcPts val="1000"/>
              </a:spcAft>
            </a:pPr>
            <a:r>
              <a:rPr lang="en-US" sz="1800" dirty="0">
                <a:latin typeface="+mj-lt"/>
              </a:rPr>
              <a:t>Increase CRS credit &amp; reduce flood insurance premiums</a:t>
            </a:r>
          </a:p>
          <a:p>
            <a:pPr indent="-137160"/>
            <a:r>
              <a:rPr lang="en-US" sz="1800" dirty="0">
                <a:latin typeface="+mj-lt"/>
              </a:rPr>
              <a:t>Save time, money &amp; resources by coordinating two complementary planning processes</a:t>
            </a:r>
          </a:p>
          <a:p>
            <a:pPr marL="91440" indent="0">
              <a:spcBef>
                <a:spcPts val="500"/>
              </a:spcBef>
              <a:buNone/>
            </a:pPr>
            <a:r>
              <a:rPr lang="en-US" sz="1400" dirty="0">
                <a:latin typeface="+mj-lt"/>
              </a:rPr>
              <a:t>(Changes to the 2023 </a:t>
            </a:r>
            <a:r>
              <a:rPr lang="en-US" sz="1400" i="1" dirty="0">
                <a:latin typeface="+mj-lt"/>
              </a:rPr>
              <a:t>Local Mitigation Planning Policy Guide </a:t>
            </a:r>
            <a:r>
              <a:rPr lang="en-US" sz="1400" dirty="0">
                <a:latin typeface="+mj-lt"/>
              </a:rPr>
              <a:t>developing a combined hazard mitigation &amp; flood management plan)</a:t>
            </a:r>
          </a:p>
          <a:p>
            <a:pPr marL="91440" indent="0">
              <a:buNone/>
            </a:pP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</a:rPr>
              <a:t>Thank you </a:t>
            </a:r>
            <a:r>
              <a:rPr lang="en-US" sz="1600" b="1" dirty="0">
                <a:latin typeface="+mj-lt"/>
              </a:rPr>
              <a:t>to the HM&amp;FMP Advisory Committee, Town Council, RIEMA &amp; FEMA &amp; all public participants!</a:t>
            </a:r>
            <a:endParaRPr lang="en-US" sz="1600" b="1" dirty="0">
              <a:latin typeface="+mj-lt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4ACD7-AEF6-6C50-23EF-E809B7A8A35E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91FC64-FFBF-A1A5-C6C2-DE3BB3A8B043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5130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Conclusion: Integrating CRS into the DMA process adds value to the community</a:t>
            </a:r>
          </a:p>
          <a:p>
            <a:pPr marL="68580">
              <a:lnSpc>
                <a:spcPct val="120000"/>
              </a:lnSpc>
              <a:spcBef>
                <a:spcPts val="0"/>
              </a:spcBef>
            </a:pPr>
            <a:endParaRPr lang="en-US" sz="24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Hands Together Vector Art, Icons, and Graphics for Free Download">
            <a:extLst>
              <a:ext uri="{FF2B5EF4-FFF2-40B4-BE49-F238E27FC236}">
                <a16:creationId xmlns:a16="http://schemas.microsoft.com/office/drawing/2014/main" id="{0E08F9BD-17FF-DA83-6913-3EE2A517C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14829" r="19306" b="13687"/>
          <a:stretch/>
        </p:blipFill>
        <p:spPr bwMode="auto">
          <a:xfrm>
            <a:off x="8676641" y="1357410"/>
            <a:ext cx="1961797" cy="18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2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A07A7-0887-CC4B-33C7-706B0E6F80C6}"/>
              </a:ext>
            </a:extLst>
          </p:cNvPr>
          <p:cNvSpPr/>
          <p:nvPr/>
        </p:nvSpPr>
        <p:spPr>
          <a:xfrm>
            <a:off x="794012" y="1425305"/>
            <a:ext cx="7305872" cy="5062214"/>
          </a:xfrm>
          <a:prstGeom prst="ellipse">
            <a:avLst/>
          </a:prstGeom>
          <a:solidFill>
            <a:srgbClr val="FFC000">
              <a:alpha val="60000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74E6EB-FAE7-79F8-C50C-4511BDB2A826}"/>
              </a:ext>
            </a:extLst>
          </p:cNvPr>
          <p:cNvSpPr/>
          <p:nvPr/>
        </p:nvSpPr>
        <p:spPr>
          <a:xfrm>
            <a:off x="301735" y="148748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BABB6-C877-BA14-98C5-1C8042E38806}"/>
              </a:ext>
            </a:extLst>
          </p:cNvPr>
          <p:cNvSpPr txBox="1"/>
          <p:nvPr/>
        </p:nvSpPr>
        <p:spPr>
          <a:xfrm>
            <a:off x="1680613" y="2498290"/>
            <a:ext cx="254058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baseline="0" dirty="0"/>
              <a:t>Requirements: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44 CFR §201.6. Local Mitigation Plans (</a:t>
            </a:r>
            <a:r>
              <a:rPr lang="en-US" sz="1400" dirty="0"/>
              <a:t>reference: </a:t>
            </a:r>
            <a:r>
              <a:rPr lang="en-US" sz="1400" i="1" kern="1200" dirty="0">
                <a:effectLst/>
                <a:ea typeface="+mn-ea"/>
                <a:cs typeface="+mn-cs"/>
              </a:rPr>
              <a:t>Local Mitigation Planning Policy Guide, April 2023</a:t>
            </a:r>
            <a:r>
              <a:rPr lang="en-US" sz="1400" kern="1200" dirty="0">
                <a:effectLst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Hazards Addressed: 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All natural hazards that can affect the community</a:t>
            </a:r>
            <a:endParaRPr lang="en-US" sz="1400" dirty="0"/>
          </a:p>
          <a:p>
            <a:pPr>
              <a:spcAft>
                <a:spcPts val="1000"/>
              </a:spcAft>
            </a:pPr>
            <a:r>
              <a:rPr lang="en-US" sz="1400" b="1" i="0" u="none" strike="noStrike" baseline="0" dirty="0"/>
              <a:t>Incentive: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Prerequisite for FEMA mitigation grants</a:t>
            </a:r>
            <a:r>
              <a:rPr lang="en-US" sz="1400" b="0" i="0" u="none" strike="noStrike" baseline="0" dirty="0"/>
              <a:t>	</a:t>
            </a:r>
          </a:p>
          <a:p>
            <a:pPr>
              <a:spcAft>
                <a:spcPts val="1000"/>
              </a:spcAft>
            </a:pPr>
            <a:r>
              <a:rPr lang="en-US" sz="1400" b="1" i="0" u="none" strike="noStrike" kern="1200" baseline="0" dirty="0">
                <a:ea typeface="+mn-ea"/>
                <a:cs typeface="+mn-cs"/>
              </a:rPr>
              <a:t>Approval</a:t>
            </a:r>
            <a:r>
              <a:rPr lang="en-US" sz="1400" b="1" i="0" u="none" strike="noStrike" baseline="0" dirty="0"/>
              <a:t>: </a:t>
            </a:r>
            <a:r>
              <a:rPr lang="en-US" sz="1400" dirty="0"/>
              <a:t>RIEMA/FEMA – all elements must be met</a:t>
            </a:r>
            <a:r>
              <a:rPr lang="en-US" sz="1400" b="0" i="0" u="none" strike="noStrike" baseline="0" dirty="0"/>
              <a:t>	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ED9248-DA9C-041E-EC03-5E0CAD53E274}"/>
              </a:ext>
            </a:extLst>
          </p:cNvPr>
          <p:cNvSpPr/>
          <p:nvPr/>
        </p:nvSpPr>
        <p:spPr>
          <a:xfrm>
            <a:off x="4105662" y="1425305"/>
            <a:ext cx="7305872" cy="5062214"/>
          </a:xfrm>
          <a:prstGeom prst="ellipse">
            <a:avLst/>
          </a:prstGeom>
          <a:solidFill>
            <a:srgbClr val="2E75B6">
              <a:alpha val="45098"/>
            </a:srgb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413E7-8A44-AEBB-81E1-6A9C2FA91BA9}"/>
              </a:ext>
            </a:extLst>
          </p:cNvPr>
          <p:cNvSpPr txBox="1"/>
          <p:nvPr/>
        </p:nvSpPr>
        <p:spPr>
          <a:xfrm>
            <a:off x="8183600" y="2562689"/>
            <a:ext cx="26405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none" strike="noStrike" baseline="0" dirty="0"/>
              <a:t>Requirements:</a:t>
            </a:r>
            <a:r>
              <a:rPr lang="en-US" sz="1400" b="0" i="0" u="none" strike="noStrike" baseline="0" dirty="0"/>
              <a:t> </a:t>
            </a:r>
            <a:r>
              <a:rPr lang="en-US" sz="1400" b="0" i="1" u="none" strike="noStrike" kern="1200" baseline="0" dirty="0">
                <a:ea typeface="+mn-ea"/>
                <a:cs typeface="+mn-cs"/>
              </a:rPr>
              <a:t>CRS Coordinator’s Manual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, Activity 510 (Floodplain Management Planning)</a:t>
            </a:r>
            <a:endParaRPr lang="en-US" sz="1400" kern="1200" dirty="0">
              <a:effectLst/>
              <a:ea typeface="+mn-ea"/>
              <a:cs typeface="+mn-cs"/>
            </a:endParaRPr>
          </a:p>
          <a:p>
            <a:pPr>
              <a:defRPr/>
            </a:pPr>
            <a:r>
              <a:rPr lang="en-US" sz="1400" b="1" dirty="0"/>
              <a:t>Hazards Addressed: 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Flooding and flood-related hazards</a:t>
            </a:r>
            <a:r>
              <a:rPr lang="en-US" sz="1400" dirty="0"/>
              <a:t> </a:t>
            </a:r>
          </a:p>
          <a:p>
            <a:pPr>
              <a:spcAft>
                <a:spcPts val="1000"/>
              </a:spcAft>
              <a:defRPr/>
            </a:pPr>
            <a:r>
              <a:rPr lang="en-US" sz="1400" dirty="0"/>
              <a:t>(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e.g., dam failure, coastal erosion)</a:t>
            </a:r>
            <a:endParaRPr lang="en-US" sz="1400" dirty="0"/>
          </a:p>
          <a:p>
            <a:pPr>
              <a:spcAft>
                <a:spcPts val="1000"/>
              </a:spcAft>
            </a:pPr>
            <a:r>
              <a:rPr lang="en-US" sz="1400" b="1" i="0" u="none" strike="noStrike" baseline="0" dirty="0"/>
              <a:t>Incentive:</a:t>
            </a:r>
            <a:r>
              <a:rPr lang="en-US" sz="1400" b="0" i="0" u="none" strike="noStrike" baseline="0" dirty="0"/>
              <a:t> </a:t>
            </a:r>
            <a:r>
              <a:rPr lang="en-US" sz="1400" b="0" i="0" u="none" strike="noStrike" kern="1200" baseline="0" dirty="0">
                <a:ea typeface="+mn-ea"/>
                <a:cs typeface="+mn-cs"/>
              </a:rPr>
              <a:t>Reduction in flood insurance premiums</a:t>
            </a:r>
            <a:r>
              <a:rPr lang="en-US" sz="1400" b="0" i="0" u="none" strike="noStrike" baseline="0" dirty="0"/>
              <a:t>	</a:t>
            </a:r>
          </a:p>
          <a:p>
            <a:pPr>
              <a:spcAft>
                <a:spcPts val="1000"/>
              </a:spcAft>
            </a:pPr>
            <a:r>
              <a:rPr lang="en-US" sz="1400" b="1" i="0" u="none" strike="noStrike" kern="1200" baseline="0" dirty="0">
                <a:ea typeface="+mn-ea"/>
                <a:cs typeface="+mn-cs"/>
              </a:rPr>
              <a:t>Approval</a:t>
            </a:r>
            <a:r>
              <a:rPr lang="en-US" sz="1400" b="1" i="0" u="none" strike="noStrike" baseline="0" dirty="0"/>
              <a:t>: </a:t>
            </a:r>
            <a:r>
              <a:rPr lang="en-US" sz="1400" i="0" u="none" strike="noStrike" baseline="0" dirty="0"/>
              <a:t>ISO </a:t>
            </a:r>
            <a:r>
              <a:rPr lang="en-US" sz="1400" dirty="0"/>
              <a:t>– required items &amp; minimum criteria must be met; partial credit for components awarded</a:t>
            </a:r>
          </a:p>
          <a:p>
            <a:pPr>
              <a:spcAft>
                <a:spcPts val="1000"/>
              </a:spcAft>
            </a:pPr>
            <a:endParaRPr lang="en-US" sz="1400" b="0" i="0" u="none" strike="noStrike" baseline="0" dirty="0"/>
          </a:p>
          <a:p>
            <a:pPr>
              <a:spcAft>
                <a:spcPts val="1000"/>
              </a:spcAft>
            </a:pPr>
            <a:endParaRPr lang="en-US" sz="1400" dirty="0"/>
          </a:p>
          <a:p>
            <a:pPr>
              <a:spcAft>
                <a:spcPts val="1000"/>
              </a:spcAft>
            </a:pPr>
            <a:r>
              <a:rPr lang="en-US" sz="1400" b="0" i="0" u="none" strike="noStrike" baseline="0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312EA-405D-1062-7EB6-8DD65070A5AD}"/>
              </a:ext>
            </a:extLst>
          </p:cNvPr>
          <p:cNvSpPr txBox="1"/>
          <p:nvPr/>
        </p:nvSpPr>
        <p:spPr>
          <a:xfrm>
            <a:off x="4505745" y="2522166"/>
            <a:ext cx="312875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i="0" u="none" strike="noStrike" baseline="0" dirty="0">
                <a:solidFill>
                  <a:schemeClr val="bg1"/>
                </a:solidFill>
              </a:rPr>
              <a:t>Objective:</a:t>
            </a:r>
            <a:r>
              <a:rPr lang="en-US" sz="1500" b="0" i="0" u="none" strike="noStrike" baseline="0" dirty="0">
                <a:solidFill>
                  <a:schemeClr val="bg1"/>
                </a:solidFill>
              </a:rPr>
              <a:t> Reduce the threat to people and losses to property caused by natural hazard(s)</a:t>
            </a:r>
          </a:p>
          <a:p>
            <a:pPr algn="ctr"/>
            <a:endParaRPr lang="en-US" sz="1500" b="0" i="0" u="none" strike="noStrike" baseline="0" dirty="0">
              <a:solidFill>
                <a:schemeClr val="bg1"/>
              </a:solidFill>
            </a:endParaRPr>
          </a:p>
          <a:p>
            <a:pPr algn="ctr"/>
            <a:r>
              <a:rPr lang="en-US" sz="1500" b="1" i="0" u="none" strike="noStrike" baseline="0" dirty="0">
                <a:solidFill>
                  <a:schemeClr val="bg1"/>
                </a:solidFill>
              </a:rPr>
              <a:t>Community Centric: </a:t>
            </a:r>
            <a:r>
              <a:rPr lang="en-US" sz="1500" i="0" u="none" strike="noStrike" baseline="0" dirty="0">
                <a:solidFill>
                  <a:schemeClr val="bg1"/>
                </a:solidFill>
              </a:rPr>
              <a:t>FEMA requirements identify planning process but communities decide local mitigation strategy</a:t>
            </a:r>
          </a:p>
          <a:p>
            <a:pPr algn="ctr"/>
            <a:endParaRPr lang="en-US" sz="1500" b="1" dirty="0">
              <a:solidFill>
                <a:schemeClr val="bg1"/>
              </a:solidFill>
            </a:endParaRPr>
          </a:p>
          <a:p>
            <a:pPr algn="ctr"/>
            <a:r>
              <a:rPr lang="en-US" sz="1500" b="1" i="0" u="none" strike="noStrike" baseline="0" dirty="0">
                <a:solidFill>
                  <a:schemeClr val="bg1"/>
                </a:solidFill>
              </a:rPr>
              <a:t>Updates: </a:t>
            </a:r>
            <a:r>
              <a:rPr lang="en-US" sz="1500" i="0" u="none" strike="noStrike" baseline="0" dirty="0">
                <a:solidFill>
                  <a:schemeClr val="bg1"/>
                </a:solidFill>
              </a:rPr>
              <a:t>Living documents that should be reviewed and modified </a:t>
            </a:r>
          </a:p>
          <a:p>
            <a:pPr algn="ctr"/>
            <a:r>
              <a:rPr lang="en-US" sz="1500" i="0" u="none" strike="noStrike" baseline="0" dirty="0">
                <a:solidFill>
                  <a:schemeClr val="bg1"/>
                </a:solidFill>
              </a:rPr>
              <a:t>(</a:t>
            </a:r>
            <a:r>
              <a:rPr lang="en-US" sz="1500" dirty="0">
                <a:solidFill>
                  <a:schemeClr val="bg1"/>
                </a:solidFill>
              </a:rPr>
              <a:t>5-year r</a:t>
            </a:r>
            <a:r>
              <a:rPr lang="en-US" sz="1500" i="0" u="none" strike="noStrike" baseline="0" dirty="0">
                <a:solidFill>
                  <a:schemeClr val="bg1"/>
                </a:solidFill>
              </a:rPr>
              <a:t>equired update)</a:t>
            </a:r>
            <a:endParaRPr lang="en-US" sz="1500" dirty="0"/>
          </a:p>
          <a:p>
            <a:pPr algn="ctr"/>
            <a:endParaRPr lang="en-US" sz="1600" b="0" i="0" u="none" strike="noStrike" baseline="0" dirty="0"/>
          </a:p>
          <a:p>
            <a:pPr algn="ctr"/>
            <a:endParaRPr lang="en-US" sz="1600" dirty="0"/>
          </a:p>
          <a:p>
            <a:pPr algn="ctr"/>
            <a:endParaRPr lang="en-US" sz="1600" b="0" i="0" u="none" strike="noStrike" baseline="0" dirty="0"/>
          </a:p>
          <a:p>
            <a:pPr algn="ctr"/>
            <a:r>
              <a:rPr lang="en-US" sz="1600" b="0" i="0" u="none" strike="noStrike" baseline="0" dirty="0"/>
              <a:t> </a:t>
            </a:r>
            <a:r>
              <a:rPr lang="en-US" sz="1400" b="0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pPr algn="ctr"/>
            <a:r>
              <a:rPr lang="en-US" sz="1200" b="0" i="0" u="none" strike="noStrike" baseline="0" dirty="0">
                <a:solidFill>
                  <a:srgbClr val="57585A"/>
                </a:solidFill>
                <a:latin typeface="ITC Franklin Gothic Std"/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54285-447E-B818-DA22-C1350747C609}"/>
              </a:ext>
            </a:extLst>
          </p:cNvPr>
          <p:cNvSpPr txBox="1">
            <a:spLocks/>
          </p:cNvSpPr>
          <p:nvPr/>
        </p:nvSpPr>
        <p:spPr>
          <a:xfrm>
            <a:off x="405341" y="320225"/>
            <a:ext cx="11153456" cy="7087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 algn="ctr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FEMA’S 2 MAJOR HAZARD MITIGATION PLANNING PROGRAMS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49BD860-C6B1-AC9A-0754-515EC529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161" y="1172824"/>
            <a:ext cx="1245223" cy="124522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A9ECA4-688D-9E85-09AF-CC02CF8E6652}"/>
              </a:ext>
            </a:extLst>
          </p:cNvPr>
          <p:cNvSpPr txBox="1"/>
          <p:nvPr/>
        </p:nvSpPr>
        <p:spPr>
          <a:xfrm>
            <a:off x="764976" y="1269213"/>
            <a:ext cx="190003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latin typeface="+mj-lt"/>
                <a:ea typeface="Calibri"/>
                <a:cs typeface="Calibri"/>
              </a:rPr>
              <a:t>Local Multi-Hazard Mitigation Planning (DMA)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BF895-C762-61AA-B661-16A72FB77704}"/>
              </a:ext>
            </a:extLst>
          </p:cNvPr>
          <p:cNvSpPr txBox="1"/>
          <p:nvPr/>
        </p:nvSpPr>
        <p:spPr>
          <a:xfrm>
            <a:off x="9306300" y="1392323"/>
            <a:ext cx="213427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+mj-lt"/>
                <a:ea typeface="Calibri"/>
                <a:cs typeface="Calibri"/>
              </a:rPr>
              <a:t>Floodplain Management Planning (CRS)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48A123C-FE5F-DB22-2553-9C7C547F0FFF}"/>
              </a:ext>
            </a:extLst>
          </p:cNvPr>
          <p:cNvSpPr/>
          <p:nvPr/>
        </p:nvSpPr>
        <p:spPr>
          <a:xfrm rot="10800000">
            <a:off x="4221200" y="1622183"/>
            <a:ext cx="988829" cy="40920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D01F654-238A-EAD6-E785-7F3566EDE140}"/>
              </a:ext>
            </a:extLst>
          </p:cNvPr>
          <p:cNvSpPr/>
          <p:nvPr/>
        </p:nvSpPr>
        <p:spPr>
          <a:xfrm>
            <a:off x="7023605" y="1603220"/>
            <a:ext cx="988829" cy="40920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CD79F-ADBA-42FF-61EE-699374957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008" y="1208276"/>
            <a:ext cx="1168454" cy="109465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558BFF-DD37-5AFA-7B4B-6F969269CA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0" t="4125" r="4249" b="4974"/>
          <a:stretch/>
        </p:blipFill>
        <p:spPr>
          <a:xfrm>
            <a:off x="8383658" y="1243757"/>
            <a:ext cx="922642" cy="117036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40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1421-0567-B549-58FD-244826D85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71" y="1397202"/>
            <a:ext cx="10752816" cy="4772000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 sz="1800" dirty="0">
                <a:latin typeface="+mj-lt"/>
              </a:rPr>
              <a:t>Stafford Act of 1988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(which amended previous disaster relief acts) </a:t>
            </a:r>
            <a:r>
              <a:rPr lang="en-US" sz="1800" dirty="0">
                <a:latin typeface="+mj-lt"/>
              </a:rPr>
              <a:t>emphasized </a:t>
            </a:r>
            <a:r>
              <a:rPr lang="en-US" sz="1800" b="1" dirty="0">
                <a:highlight>
                  <a:srgbClr val="DAE3F3"/>
                </a:highlight>
                <a:latin typeface="+mj-lt"/>
              </a:rPr>
              <a:t>post-disaster</a:t>
            </a:r>
            <a:r>
              <a:rPr lang="en-US" sz="1800" dirty="0">
                <a:latin typeface="+mj-lt"/>
              </a:rPr>
              <a:t> mitigation</a:t>
            </a:r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 sz="1800" dirty="0">
                <a:latin typeface="+mj-lt"/>
              </a:rPr>
              <a:t>Disaster Mitigation Act of 2000 amended Stafford Act and </a:t>
            </a:r>
            <a:r>
              <a:rPr lang="en-US" sz="1800" b="1" dirty="0">
                <a:highlight>
                  <a:srgbClr val="DAE3F3"/>
                </a:highlight>
                <a:latin typeface="+mj-lt"/>
              </a:rPr>
              <a:t>shifted emphasis to pre-disaster mitigation planning</a:t>
            </a:r>
          </a:p>
          <a:p>
            <a:pPr>
              <a:spcBef>
                <a:spcPts val="1400"/>
              </a:spcBef>
              <a:spcAft>
                <a:spcPts val="1000"/>
              </a:spcAft>
            </a:pPr>
            <a:r>
              <a:rPr lang="en-US" sz="1800" dirty="0">
                <a:latin typeface="+mj-lt"/>
              </a:rPr>
              <a:t>DMA requires local Hazard Mitigation Plans to be reviewed &amp; approved by State EMA, FEMA &amp; local government (&amp; updated every 5 years) as a pre-requisite for:</a:t>
            </a: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New Pre-Disaster Mitigation (PDM) grant program</a:t>
            </a: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latin typeface="+mj-lt"/>
              </a:rPr>
              <a:t>Certain types of non-emergency disaster assistance</a:t>
            </a: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endParaRPr lang="en-US" sz="1400" dirty="0">
              <a:latin typeface="+mj-lt"/>
            </a:endParaRP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endParaRPr lang="en-US" sz="1400" dirty="0">
              <a:latin typeface="+mj-lt"/>
            </a:endParaRP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endParaRPr lang="en-US" sz="1400" dirty="0">
              <a:latin typeface="+mj-lt"/>
            </a:endParaRP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endParaRPr lang="en-US" sz="1400" dirty="0">
              <a:latin typeface="+mj-lt"/>
            </a:endParaRPr>
          </a:p>
          <a:p>
            <a:pPr marL="685800">
              <a:spcBef>
                <a:spcPts val="1400"/>
              </a:spcBef>
              <a:buFont typeface="Wingdings" panose="05000000000000000000" pitchFamily="2" charset="2"/>
              <a:buChar char="Ø"/>
            </a:pPr>
            <a:endParaRPr lang="en-US" sz="1400" dirty="0">
              <a:latin typeface="+mj-lt"/>
            </a:endParaRPr>
          </a:p>
          <a:p>
            <a:pPr>
              <a:spcBef>
                <a:spcPts val="2400"/>
              </a:spcBef>
            </a:pPr>
            <a:r>
              <a:rPr lang="en-US" sz="1800" dirty="0">
                <a:latin typeface="+mj-lt"/>
              </a:rPr>
              <a:t>All 39 municipalities in RI have hazard mitigation plans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(though some have expired)</a:t>
            </a:r>
          </a:p>
          <a:p>
            <a:pPr>
              <a:spcBef>
                <a:spcPts val="240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63420-64D2-CB62-3F5D-8C506599F745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AA09E-9574-DDAB-F141-93AC5AD09882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Local Multi-Hazard Mitigation Planning (DMA)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28" name="Picture 4" descr="FEMA Planning and Grants – Breakout Session presentation">
            <a:extLst>
              <a:ext uri="{FF2B5EF4-FFF2-40B4-BE49-F238E27FC236}">
                <a16:creationId xmlns:a16="http://schemas.microsoft.com/office/drawing/2014/main" id="{2FF159C6-48A7-1C96-2905-0FE20A42C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85"/>
          <a:stretch/>
        </p:blipFill>
        <p:spPr bwMode="auto">
          <a:xfrm>
            <a:off x="4989851" y="4120152"/>
            <a:ext cx="2965769" cy="17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zard Mitigation | IOWA HSEMD">
            <a:extLst>
              <a:ext uri="{FF2B5EF4-FFF2-40B4-BE49-F238E27FC236}">
                <a16:creationId xmlns:a16="http://schemas.microsoft.com/office/drawing/2014/main" id="{71A88134-B749-9ED2-F6C8-4948863A5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2" t="3143" r="6068" b="1959"/>
          <a:stretch/>
        </p:blipFill>
        <p:spPr bwMode="auto">
          <a:xfrm>
            <a:off x="3249227" y="4120152"/>
            <a:ext cx="1189608" cy="17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ney Finance Cash - Free image on Pixabay">
            <a:extLst>
              <a:ext uri="{FF2B5EF4-FFF2-40B4-BE49-F238E27FC236}">
                <a16:creationId xmlns:a16="http://schemas.microsoft.com/office/drawing/2014/main" id="{C00AB68E-751F-02E9-9B88-458EDF23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75" y="3826868"/>
            <a:ext cx="2276089" cy="22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azard Mitigation | IOWA HSEMD">
            <a:extLst>
              <a:ext uri="{FF2B5EF4-FFF2-40B4-BE49-F238E27FC236}">
                <a16:creationId xmlns:a16="http://schemas.microsoft.com/office/drawing/2014/main" id="{733F4050-DCCD-BDB5-1EB0-BFB0ABD83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r="53017" b="1959"/>
          <a:stretch/>
        </p:blipFill>
        <p:spPr bwMode="auto">
          <a:xfrm>
            <a:off x="1409185" y="4120152"/>
            <a:ext cx="1422186" cy="17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E342B-D3C5-E0C9-07B0-557BE2806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4273" y="302545"/>
            <a:ext cx="1168454" cy="1094657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4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E974-E04C-4E68-1D13-4D1ED506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71" y="1502323"/>
            <a:ext cx="10515600" cy="54131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1000"/>
              </a:spcAft>
            </a:pPr>
            <a:r>
              <a:rPr lang="en-US" sz="1800" b="1" i="1" dirty="0">
                <a:latin typeface="+mj-lt"/>
              </a:rPr>
              <a:t>Voluntary incentive program </a:t>
            </a:r>
            <a:r>
              <a:rPr lang="en-US" sz="1800" dirty="0">
                <a:latin typeface="+mj-lt"/>
              </a:rPr>
              <a:t>(est. 1990) to encourage community floodplain management practices that </a:t>
            </a:r>
            <a:r>
              <a:rPr lang="en-US" sz="1800" i="1" dirty="0">
                <a:latin typeface="+mj-lt"/>
              </a:rPr>
              <a:t>exceed </a:t>
            </a:r>
            <a:r>
              <a:rPr lang="en-US" sz="1800" dirty="0">
                <a:latin typeface="+mj-lt"/>
              </a:rPr>
              <a:t>the minimum NFIP standards</a:t>
            </a:r>
          </a:p>
          <a:p>
            <a:r>
              <a:rPr lang="en-US" sz="1800" dirty="0">
                <a:latin typeface="+mj-lt"/>
                <a:cs typeface="Calibri Light"/>
              </a:rPr>
              <a:t>3 Goals of the Program:</a:t>
            </a:r>
            <a:endParaRPr lang="en-US" sz="1800" dirty="0">
              <a:latin typeface="+mj-lt"/>
            </a:endParaRPr>
          </a:p>
          <a:p>
            <a:pPr marL="914400" lvl="1">
              <a:buAutoNum type="arabicPeriod"/>
            </a:pPr>
            <a:r>
              <a:rPr lang="en-US" sz="1600" dirty="0">
                <a:latin typeface="+mj-lt"/>
              </a:rPr>
              <a:t>Reduce &amp; avoid flood damage to insurable property</a:t>
            </a:r>
            <a:endParaRPr lang="en-US" sz="1600" dirty="0">
              <a:latin typeface="+mj-lt"/>
              <a:cs typeface="Calibri"/>
            </a:endParaRPr>
          </a:p>
          <a:p>
            <a:pPr marL="914400" lvl="1">
              <a:buAutoNum type="arabicPeriod"/>
            </a:pPr>
            <a:r>
              <a:rPr lang="en-US" sz="1600" dirty="0">
                <a:latin typeface="+mj-lt"/>
              </a:rPr>
              <a:t>Strengthen &amp; support the insurance aspects of the NFIP</a:t>
            </a:r>
            <a:endParaRPr lang="en-US" sz="1600" dirty="0">
              <a:latin typeface="+mj-lt"/>
              <a:cs typeface="Calibri"/>
            </a:endParaRPr>
          </a:p>
          <a:p>
            <a:pPr marL="914400" lvl="1">
              <a:buAutoNum type="arabicPeriod"/>
            </a:pPr>
            <a:r>
              <a:rPr lang="en-US" sz="1600" dirty="0">
                <a:latin typeface="+mj-lt"/>
              </a:rPr>
              <a:t>Foster comprehensive floodplain management</a:t>
            </a:r>
            <a:endParaRPr lang="en-US" sz="1600" dirty="0">
              <a:latin typeface="+mj-lt"/>
              <a:cs typeface="Calibri"/>
            </a:endParaRPr>
          </a:p>
          <a:p>
            <a:pPr>
              <a:spcBef>
                <a:spcPts val="2000"/>
              </a:spcBef>
            </a:pPr>
            <a:endParaRPr lang="en-US" sz="1800" dirty="0">
              <a:latin typeface="+mj-lt"/>
            </a:endParaRPr>
          </a:p>
          <a:p>
            <a:pPr>
              <a:spcBef>
                <a:spcPts val="2000"/>
              </a:spcBef>
            </a:pPr>
            <a:r>
              <a:rPr lang="en-US" sz="1800" dirty="0">
                <a:latin typeface="+mj-lt"/>
              </a:rPr>
              <a:t>NFIP flood insurance premium discounts (0-45%) based on Community Rating (lower rating = bigger discount)</a:t>
            </a:r>
          </a:p>
          <a:p>
            <a:pPr>
              <a:spcBef>
                <a:spcPts val="2000"/>
              </a:spcBef>
            </a:pPr>
            <a:r>
              <a:rPr lang="en-US" sz="1800" dirty="0">
                <a:latin typeface="+mj-lt"/>
              </a:rPr>
              <a:t>Annual Community Rating recertification based on points in 4 topics:</a:t>
            </a:r>
            <a:endParaRPr lang="en-US" sz="1800" dirty="0">
              <a:latin typeface="+mj-lt"/>
              <a:cs typeface="Calibri"/>
            </a:endParaRPr>
          </a:p>
          <a:p>
            <a:pPr marL="1371600" lvl="2" algn="l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Public Information (Elevation Certificates, maps, webpage, assistance, promotion) </a:t>
            </a:r>
          </a:p>
          <a:p>
            <a:pPr marL="1371600" lvl="2" algn="l">
              <a:buFont typeface="+mj-lt"/>
              <a:buAutoNum type="arabicPeriod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Mapping &amp; Regulations (mapping, open space, data, regulations) </a:t>
            </a:r>
          </a:p>
          <a:p>
            <a:pPr marL="1371600" lvl="2">
              <a:buFont typeface="+mj-lt"/>
              <a:buAutoNum type="arabicPeriod" startAt="3"/>
            </a:pPr>
            <a:r>
              <a:rPr lang="en-US" sz="1600" i="0" dirty="0">
                <a:solidFill>
                  <a:schemeClr val="tx1"/>
                </a:solidFill>
                <a:latin typeface="+mj-lt"/>
              </a:rPr>
              <a:t>Flood Damage Reduction (planning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 [Activity 510]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, acquisition, flood protection, drainage maintenance)</a:t>
            </a:r>
          </a:p>
          <a:p>
            <a:pPr marL="1371600" lvl="2">
              <a:buFont typeface="+mj-lt"/>
              <a:buAutoNum type="arabicPeriod" startAt="3"/>
            </a:pPr>
            <a:r>
              <a:rPr lang="en-US" sz="1600" dirty="0">
                <a:latin typeface="+mj-lt"/>
              </a:rPr>
              <a:t>W</a:t>
            </a:r>
            <a:r>
              <a:rPr lang="en-US" sz="1600" i="0" dirty="0">
                <a:solidFill>
                  <a:schemeClr val="tx1"/>
                </a:solidFill>
                <a:latin typeface="+mj-lt"/>
              </a:rPr>
              <a:t>arning &amp; Response (warnings, levee management, dam safety)</a:t>
            </a:r>
            <a:endParaRPr lang="en-US" sz="2600" dirty="0">
              <a:latin typeface="+mj-lt"/>
            </a:endParaRPr>
          </a:p>
          <a:p>
            <a:pPr>
              <a:spcBef>
                <a:spcPts val="2000"/>
              </a:spcBef>
            </a:pPr>
            <a:r>
              <a:rPr lang="en-US" sz="1800" dirty="0">
                <a:latin typeface="+mj-lt"/>
              </a:rPr>
              <a:t>11 of 39 RI municipalities participate in CRS program – 1,520 communities nationwide</a:t>
            </a:r>
            <a:endParaRPr lang="en-US" sz="1800" dirty="0">
              <a:latin typeface="+mj-lt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E23C20-6979-8432-D206-578BEBBE2732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6C500F-8EA5-0717-45AB-C2FBE0F197DB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Floodplain Management Planning (CRS)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68439A-6FFA-0267-03D9-A8A8EAEF2947}"/>
              </a:ext>
            </a:extLst>
          </p:cNvPr>
          <p:cNvGrpSpPr/>
          <p:nvPr/>
        </p:nvGrpSpPr>
        <p:grpSpPr>
          <a:xfrm>
            <a:off x="7427488" y="2135074"/>
            <a:ext cx="4035079" cy="1810151"/>
            <a:chOff x="7898630" y="2192599"/>
            <a:chExt cx="4035079" cy="1810151"/>
          </a:xfrm>
        </p:grpSpPr>
        <p:pic>
          <p:nvPicPr>
            <p:cNvPr id="2050" name="Picture 2" descr="BFE Insurance Rate Infographic">
              <a:extLst>
                <a:ext uri="{FF2B5EF4-FFF2-40B4-BE49-F238E27FC236}">
                  <a16:creationId xmlns:a16="http://schemas.microsoft.com/office/drawing/2014/main" id="{FCA3B513-A2C0-0CA9-9549-DEFD4BD1C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630" y="2192599"/>
              <a:ext cx="390525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08ECEF-ACDE-4759-B641-5A0A94435E56}"/>
                </a:ext>
              </a:extLst>
            </p:cNvPr>
            <p:cNvSpPr txBox="1"/>
            <p:nvPr/>
          </p:nvSpPr>
          <p:spPr>
            <a:xfrm>
              <a:off x="7898630" y="3756529"/>
              <a:ext cx="40350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</a:rPr>
                <a:t>Source: Center for NYC Neighborhoods graphic based on rates from FEMA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11F350-A51C-0A83-8D76-37E395725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0" t="4125" r="4249" b="4974"/>
          <a:stretch/>
        </p:blipFill>
        <p:spPr>
          <a:xfrm>
            <a:off x="10586720" y="331957"/>
            <a:ext cx="1086007" cy="1377594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D65318-3BD1-0F11-9A51-3E225809E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4538" r="6729" b="3625"/>
          <a:stretch/>
        </p:blipFill>
        <p:spPr>
          <a:xfrm>
            <a:off x="2352657" y="1907653"/>
            <a:ext cx="3154539" cy="4388258"/>
          </a:xfrm>
          <a:prstGeom prst="rect">
            <a:avLst/>
          </a:prstGeom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329EF2-4CF4-AEB9-8D31-8E751A4D4C7D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B512A1-F3F1-E677-F980-A10DFA63AA7E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12732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CASE STUDY:  </a:t>
            </a:r>
            <a:r>
              <a:rPr lang="en-US" sz="3200" b="1" i="1" dirty="0">
                <a:solidFill>
                  <a:schemeClr val="bg1"/>
                </a:solidFill>
              </a:rPr>
              <a:t>Town of Westerly 2023 Hazard Mitigation &amp; Flood Management Plan (HM&amp;FMP)</a:t>
            </a:r>
            <a:endParaRPr lang="en-US" sz="3200" b="1" i="1" dirty="0">
              <a:ln>
                <a:solidFill>
                  <a:prstClr val="white"/>
                </a:solidFill>
              </a:ln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2E348F6A-4521-8741-DCA7-6F83ACE3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034" t="5195" r="3458" b="4978"/>
          <a:stretch/>
        </p:blipFill>
        <p:spPr>
          <a:xfrm>
            <a:off x="6684805" y="1907653"/>
            <a:ext cx="3380793" cy="438912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87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85DA9-BC36-6601-8C6C-24036053A10D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90578C-51BB-8EBE-785E-38E46DFD6884}"/>
              </a:ext>
            </a:extLst>
          </p:cNvPr>
          <p:cNvSpPr txBox="1">
            <a:spLocks/>
          </p:cNvSpPr>
          <p:nvPr/>
        </p:nvSpPr>
        <p:spPr>
          <a:xfrm>
            <a:off x="519271" y="407242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History of Town of Westerly in DMA &amp; CRS Program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7B0AC-3904-6EC4-4F96-A4D5C078AC96}"/>
              </a:ext>
            </a:extLst>
          </p:cNvPr>
          <p:cNvSpPr txBox="1"/>
          <p:nvPr/>
        </p:nvSpPr>
        <p:spPr>
          <a:xfrm>
            <a:off x="1086012" y="4468260"/>
            <a:ext cx="10045958" cy="1579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+mj-lt"/>
              </a:rPr>
              <a:t>2023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latin typeface="+mj-lt"/>
              </a:rPr>
              <a:t>First time Westerly coordinated DMA &amp; CRS in HMP update</a:t>
            </a:r>
          </a:p>
          <a:p>
            <a:pPr>
              <a:spcBef>
                <a:spcPts val="1000"/>
              </a:spcBef>
            </a:pPr>
            <a:r>
              <a:rPr lang="en-US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Kim Jacobs, Civil Engineer &amp; Resilience Planning Consultant, recommended expanding </a:t>
            </a:r>
            <a:r>
              <a:rPr lang="en-US" sz="2000" dirty="0">
                <a:latin typeface="+mj-lt"/>
              </a:rPr>
              <a:t>update to create a </a:t>
            </a:r>
            <a:r>
              <a:rPr lang="en-US" sz="2000" i="1" dirty="0">
                <a:latin typeface="+mj-lt"/>
              </a:rPr>
              <a:t>Hazard Mitigation &amp; Flood Management Plan (HM&amp;FMP)</a:t>
            </a:r>
            <a:endParaRPr lang="en-US" sz="1400" i="1" dirty="0">
              <a:latin typeface="+mj-lt"/>
            </a:endParaRP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472FBBF1-A5E6-7A97-CE61-9E6F44DA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470" y="2528887"/>
            <a:ext cx="855257" cy="9972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82E19E-9BD4-3159-B21D-2D7E4C4755A9}"/>
              </a:ext>
            </a:extLst>
          </p:cNvPr>
          <p:cNvCxnSpPr>
            <a:cxnSpLocks/>
          </p:cNvCxnSpPr>
          <p:nvPr/>
        </p:nvCxnSpPr>
        <p:spPr>
          <a:xfrm flipV="1">
            <a:off x="645046" y="2723875"/>
            <a:ext cx="9945509" cy="5456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41FC97-9293-D86C-8816-3175D6014BD4}"/>
              </a:ext>
            </a:extLst>
          </p:cNvPr>
          <p:cNvSpPr txBox="1"/>
          <p:nvPr/>
        </p:nvSpPr>
        <p:spPr>
          <a:xfrm>
            <a:off x="1086012" y="1820132"/>
            <a:ext cx="256116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2003</a:t>
            </a:r>
          </a:p>
          <a:p>
            <a:r>
              <a:rPr lang="en-US" dirty="0">
                <a:latin typeface="+mj-lt"/>
                <a:cs typeface="Calibri"/>
              </a:rPr>
              <a:t>Westerly adopts 1st HMP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26A7F-89B6-5176-2595-8CE58AD54ACA}"/>
              </a:ext>
            </a:extLst>
          </p:cNvPr>
          <p:cNvSpPr txBox="1"/>
          <p:nvPr/>
        </p:nvSpPr>
        <p:spPr>
          <a:xfrm>
            <a:off x="2319013" y="3033380"/>
            <a:ext cx="147320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 panose="020F0502020204030204"/>
              </a:rPr>
              <a:t>DMA enacted</a:t>
            </a:r>
          </a:p>
          <a:p>
            <a:r>
              <a:rPr lang="en-US" dirty="0">
                <a:latin typeface="+mj-lt"/>
                <a:cs typeface="Calibri" panose="020F0502020204030204"/>
              </a:rPr>
              <a:t>2000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AE7AC-01DC-E91E-56EE-0EFD63D15B7E}"/>
              </a:ext>
            </a:extLst>
          </p:cNvPr>
          <p:cNvCxnSpPr/>
          <p:nvPr/>
        </p:nvCxnSpPr>
        <p:spPr>
          <a:xfrm>
            <a:off x="674709" y="2779022"/>
            <a:ext cx="1882" cy="28410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138B50-6B53-F4FA-32F8-25A9C35BFDAB}"/>
              </a:ext>
            </a:extLst>
          </p:cNvPr>
          <p:cNvCxnSpPr>
            <a:cxnSpLocks/>
          </p:cNvCxnSpPr>
          <p:nvPr/>
        </p:nvCxnSpPr>
        <p:spPr>
          <a:xfrm>
            <a:off x="2730071" y="2467283"/>
            <a:ext cx="1882" cy="28410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083A04-BA92-9A37-FE55-767D3446A99D}"/>
              </a:ext>
            </a:extLst>
          </p:cNvPr>
          <p:cNvSpPr txBox="1"/>
          <p:nvPr/>
        </p:nvSpPr>
        <p:spPr>
          <a:xfrm>
            <a:off x="3840893" y="1810417"/>
            <a:ext cx="2395127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Westerly HMP updated</a:t>
            </a:r>
          </a:p>
          <a:p>
            <a:r>
              <a:rPr lang="en-US" dirty="0">
                <a:latin typeface="+mj-lt"/>
                <a:cs typeface="Calibri"/>
              </a:rPr>
              <a:t>2012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17B48-8692-5EA7-E37B-AA5926831BFC}"/>
              </a:ext>
            </a:extLst>
          </p:cNvPr>
          <p:cNvSpPr txBox="1"/>
          <p:nvPr/>
        </p:nvSpPr>
        <p:spPr>
          <a:xfrm>
            <a:off x="4231847" y="3033380"/>
            <a:ext cx="213631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2013</a:t>
            </a:r>
          </a:p>
          <a:p>
            <a:r>
              <a:rPr lang="en-US" dirty="0">
                <a:latin typeface="+mj-lt"/>
                <a:cs typeface="Calibri"/>
              </a:rPr>
              <a:t>Westerly joins CRS as Class 9 Community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7BD595-1281-FA16-7461-4A3B1607D61A}"/>
              </a:ext>
            </a:extLst>
          </p:cNvPr>
          <p:cNvCxnSpPr>
            <a:cxnSpLocks/>
          </p:cNvCxnSpPr>
          <p:nvPr/>
        </p:nvCxnSpPr>
        <p:spPr>
          <a:xfrm>
            <a:off x="4618196" y="2465096"/>
            <a:ext cx="1882" cy="28410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20163A-2756-036F-78C4-F6CDFE91E5B2}"/>
              </a:ext>
            </a:extLst>
          </p:cNvPr>
          <p:cNvCxnSpPr>
            <a:cxnSpLocks/>
          </p:cNvCxnSpPr>
          <p:nvPr/>
        </p:nvCxnSpPr>
        <p:spPr>
          <a:xfrm>
            <a:off x="4852178" y="2747865"/>
            <a:ext cx="1882" cy="28410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B09AA2-8ED4-3654-9BB7-024EA2EDC85D}"/>
              </a:ext>
            </a:extLst>
          </p:cNvPr>
          <p:cNvSpPr txBox="1"/>
          <p:nvPr/>
        </p:nvSpPr>
        <p:spPr>
          <a:xfrm>
            <a:off x="6547175" y="3018436"/>
            <a:ext cx="238779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2018</a:t>
            </a:r>
          </a:p>
          <a:p>
            <a:r>
              <a:rPr lang="en-US" dirty="0">
                <a:latin typeface="+mj-lt"/>
                <a:cs typeface="Calibri"/>
              </a:rPr>
              <a:t>Westerly Certified </a:t>
            </a:r>
            <a:endParaRPr lang="en-US" dirty="0">
              <a:latin typeface="+mj-lt"/>
              <a:cs typeface="Calibri Light" panose="020F0302020204030204"/>
            </a:endParaRPr>
          </a:p>
          <a:p>
            <a:r>
              <a:rPr lang="en-US" dirty="0">
                <a:latin typeface="+mj-lt"/>
                <a:cs typeface="Calibri"/>
              </a:rPr>
              <a:t>Class 7 CRS Community</a:t>
            </a:r>
            <a:endParaRPr lang="en-US" dirty="0">
              <a:latin typeface="+mj-lt"/>
              <a:cs typeface="Calibri Ligh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E42CF3-3C51-4165-2806-B356A4252306}"/>
              </a:ext>
            </a:extLst>
          </p:cNvPr>
          <p:cNvCxnSpPr>
            <a:cxnSpLocks/>
          </p:cNvCxnSpPr>
          <p:nvPr/>
        </p:nvCxnSpPr>
        <p:spPr>
          <a:xfrm>
            <a:off x="6973608" y="2444112"/>
            <a:ext cx="0" cy="57432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A8E54A8-8E5D-780B-BA78-1CB88083DA62}"/>
              </a:ext>
            </a:extLst>
          </p:cNvPr>
          <p:cNvSpPr txBox="1"/>
          <p:nvPr/>
        </p:nvSpPr>
        <p:spPr>
          <a:xfrm>
            <a:off x="6400829" y="1799000"/>
            <a:ext cx="238948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Westerly HMP updated</a:t>
            </a:r>
          </a:p>
          <a:p>
            <a:r>
              <a:rPr lang="en-US" dirty="0">
                <a:latin typeface="+mj-lt"/>
                <a:cs typeface="Calibri"/>
              </a:rPr>
              <a:t>2018</a:t>
            </a:r>
            <a:endParaRPr lang="en-US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4A7B3-D8A4-7874-39E8-40E283E50830}"/>
              </a:ext>
            </a:extLst>
          </p:cNvPr>
          <p:cNvSpPr txBox="1"/>
          <p:nvPr/>
        </p:nvSpPr>
        <p:spPr>
          <a:xfrm>
            <a:off x="8955119" y="1524933"/>
            <a:ext cx="215805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/>
              </a:rPr>
              <a:t>Westerly </a:t>
            </a:r>
            <a:r>
              <a:rPr lang="en-US" i="1" dirty="0">
                <a:latin typeface="+mj-lt"/>
                <a:cs typeface="Calibri"/>
              </a:rPr>
              <a:t>HM&amp;FMP </a:t>
            </a:r>
          </a:p>
          <a:p>
            <a:r>
              <a:rPr lang="en-US" dirty="0">
                <a:latin typeface="+mj-lt"/>
                <a:cs typeface="Calibri"/>
              </a:rPr>
              <a:t>updated &amp; expanded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cs typeface="Calibri"/>
              </a:rPr>
              <a:t>2023</a:t>
            </a:r>
            <a:endParaRPr lang="en-US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C6F84-1B14-6E20-E5D0-0C9B30AE32C1}"/>
              </a:ext>
            </a:extLst>
          </p:cNvPr>
          <p:cNvSpPr txBox="1"/>
          <p:nvPr/>
        </p:nvSpPr>
        <p:spPr>
          <a:xfrm>
            <a:off x="519271" y="3058467"/>
            <a:ext cx="1473201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  <a:cs typeface="Calibri" panose="020F0502020204030204"/>
              </a:rPr>
              <a:t>CRS initiated</a:t>
            </a:r>
          </a:p>
          <a:p>
            <a:r>
              <a:rPr lang="en-US" dirty="0">
                <a:latin typeface="+mj-lt"/>
                <a:cs typeface="Calibri" panose="020F0502020204030204"/>
              </a:rPr>
              <a:t>1990</a:t>
            </a:r>
            <a:endParaRPr lang="en-US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852F56-5BEB-FFA1-ED54-AD0C6972CDCB}"/>
              </a:ext>
            </a:extLst>
          </p:cNvPr>
          <p:cNvCxnSpPr>
            <a:cxnSpLocks/>
          </p:cNvCxnSpPr>
          <p:nvPr/>
        </p:nvCxnSpPr>
        <p:spPr>
          <a:xfrm>
            <a:off x="2430698" y="2747865"/>
            <a:ext cx="1882" cy="284104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87091B-DDFE-C81E-7ECC-0508B91D97EF}"/>
              </a:ext>
            </a:extLst>
          </p:cNvPr>
          <p:cNvCxnSpPr>
            <a:cxnSpLocks/>
          </p:cNvCxnSpPr>
          <p:nvPr/>
        </p:nvCxnSpPr>
        <p:spPr>
          <a:xfrm>
            <a:off x="9544825" y="2456748"/>
            <a:ext cx="0" cy="1999842"/>
          </a:xfrm>
          <a:prstGeom prst="straightConnector1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8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4">
            <a:extLst>
              <a:ext uri="{FF2B5EF4-FFF2-40B4-BE49-F238E27FC236}">
                <a16:creationId xmlns:a16="http://schemas.microsoft.com/office/drawing/2014/main" id="{0A8BD2B5-79DC-A7DA-F454-A167EF58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79882"/>
              </p:ext>
            </p:extLst>
          </p:nvPr>
        </p:nvGraphicFramePr>
        <p:xfrm>
          <a:off x="5592380" y="2705657"/>
          <a:ext cx="4679023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023">
                  <a:extLst>
                    <a:ext uri="{9D8B030D-6E8A-4147-A177-3AD203B41FA5}">
                      <a16:colId xmlns:a16="http://schemas.microsoft.com/office/drawing/2014/main" val="2735192986"/>
                    </a:ext>
                  </a:extLst>
                </a:gridCol>
              </a:tblGrid>
              <a:tr h="3088755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Plan Integration – built upon prior public engagement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Additional public engagement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/>
                        </a:rPr>
                        <a:t>Public meetings &amp; hearings</a:t>
                      </a: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/>
                        </a:rPr>
                        <a:t>Town website, press releases (newspaper &amp; radio), flyers, library kiosk &amp; social media posts</a:t>
                      </a: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/>
                        </a:rPr>
                        <a:t>Public opinion survey – 204 responses!</a:t>
                      </a: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/>
                        </a:rPr>
                        <a:t>Public review draft period – 3 weeks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156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82008F9-4321-EBA8-6AD5-1740D26AA07A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76C7DC-79D8-2DE5-E254-296C9D155EE8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Westerly Integrated CRS in the DMA: Steps 1, 2 &amp; 3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F8BFF3F-28E8-647B-3D23-66480AC58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87257"/>
              </p:ext>
            </p:extLst>
          </p:nvPr>
        </p:nvGraphicFramePr>
        <p:xfrm>
          <a:off x="519271" y="1128213"/>
          <a:ext cx="11153456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44">
                  <a:extLst>
                    <a:ext uri="{9D8B030D-6E8A-4147-A177-3AD203B41FA5}">
                      <a16:colId xmlns:a16="http://schemas.microsoft.com/office/drawing/2014/main" val="1450213731"/>
                    </a:ext>
                  </a:extLst>
                </a:gridCol>
                <a:gridCol w="3213716">
                  <a:extLst>
                    <a:ext uri="{9D8B030D-6E8A-4147-A177-3AD203B41FA5}">
                      <a16:colId xmlns:a16="http://schemas.microsoft.com/office/drawing/2014/main" val="3402328155"/>
                    </a:ext>
                  </a:extLst>
                </a:gridCol>
                <a:gridCol w="5085496">
                  <a:extLst>
                    <a:ext uri="{9D8B030D-6E8A-4147-A177-3AD203B41FA5}">
                      <a16:colId xmlns:a16="http://schemas.microsoft.com/office/drawing/2014/main" val="111595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Mitigation Planning Elements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CRS Activity 510 Planning Steps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Specific/Additional CRS planning criteria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1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A. Planning Process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 Organize to prepare the plan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 Involve the public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 Coordinate</a:t>
                      </a:r>
                      <a:endParaRPr lang="en-US" sz="16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13716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Broader public engagement</a:t>
                      </a:r>
                    </a:p>
                    <a:p>
                      <a:pPr marL="137160" indent="-13716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Direct contact with agencies and organizations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48872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95B507B3-A5C3-0BFF-FAA7-0D6AF91AC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62723"/>
              </p:ext>
            </p:extLst>
          </p:nvPr>
        </p:nvGraphicFramePr>
        <p:xfrm>
          <a:off x="542902" y="2705657"/>
          <a:ext cx="44209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990">
                  <a:extLst>
                    <a:ext uri="{9D8B030D-6E8A-4147-A177-3AD203B41FA5}">
                      <a16:colId xmlns:a16="http://schemas.microsoft.com/office/drawing/2014/main" val="2735192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Built effective advisory committee 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  <a:p>
                      <a:endParaRPr lang="en-US" sz="16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15634"/>
                  </a:ext>
                </a:extLst>
              </a:tr>
              <a:tr h="346614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endParaRPr lang="en-US" sz="10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/>
                      </a:endParaRPr>
                    </a:p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Coordinated with stakeholder agencies &amp; organizations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13 local Town boards &amp; commissions</a:t>
                      </a:r>
                    </a:p>
                    <a:p>
                      <a:pPr marL="228600" lvl="1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37 outside agencies &amp; organizations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0851"/>
                  </a:ext>
                </a:extLst>
              </a:tr>
            </a:tbl>
          </a:graphicData>
        </a:graphic>
      </p:graphicFrame>
      <p:pic>
        <p:nvPicPr>
          <p:cNvPr id="15" name="Picture 10" descr="Logo&#10;&#10;Description automatically generated">
            <a:extLst>
              <a:ext uri="{FF2B5EF4-FFF2-40B4-BE49-F238E27FC236}">
                <a16:creationId xmlns:a16="http://schemas.microsoft.com/office/drawing/2014/main" id="{C7E4B23D-CBEB-2038-15D6-B7BD5B5A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147" y="5856093"/>
            <a:ext cx="650928" cy="724441"/>
          </a:xfrm>
          <a:prstGeom prst="rect">
            <a:avLst/>
          </a:prstGeom>
        </p:spPr>
      </p:pic>
      <p:pic>
        <p:nvPicPr>
          <p:cNvPr id="1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F59AF6-F88B-8324-0BF8-82A60D050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5044" y="4719540"/>
            <a:ext cx="874054" cy="377135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9EE09EC-C9B4-15B7-FB5C-C3F8C1261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1020" y="5948547"/>
            <a:ext cx="385200" cy="385199"/>
          </a:xfrm>
          <a:prstGeom prst="rect">
            <a:avLst/>
          </a:prstGeom>
        </p:spPr>
      </p:pic>
      <p:pic>
        <p:nvPicPr>
          <p:cNvPr id="1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67B62E7-1AEA-6351-15A4-9F03BB9123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4923" y="5259156"/>
            <a:ext cx="887804" cy="364429"/>
          </a:xfrm>
          <a:prstGeom prst="rect">
            <a:avLst/>
          </a:prstGeom>
        </p:spPr>
      </p:pic>
      <p:pic>
        <p:nvPicPr>
          <p:cNvPr id="19" name="Picture 9" descr="Text&#10;&#10;Description automatically generated">
            <a:extLst>
              <a:ext uri="{FF2B5EF4-FFF2-40B4-BE49-F238E27FC236}">
                <a16:creationId xmlns:a16="http://schemas.microsoft.com/office/drawing/2014/main" id="{CE32E81B-4860-717D-C0AD-107DAFA02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9442" y="6242583"/>
            <a:ext cx="1298204" cy="256162"/>
          </a:xfrm>
          <a:prstGeom prst="rect">
            <a:avLst/>
          </a:prstGeom>
        </p:spPr>
      </p:pic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CCC56EC7-AEFA-539F-4DAE-8881B9017F27}"/>
              </a:ext>
            </a:extLst>
          </p:cNvPr>
          <p:cNvSpPr/>
          <p:nvPr/>
        </p:nvSpPr>
        <p:spPr>
          <a:xfrm>
            <a:off x="2556117" y="3060755"/>
            <a:ext cx="1903820" cy="1268101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Calibri"/>
              </a:rPr>
              <a:t>50%</a:t>
            </a:r>
          </a:p>
          <a:p>
            <a:pPr algn="ctr"/>
            <a:r>
              <a:rPr lang="en-US" sz="1200" dirty="0">
                <a:cs typeface="Calibri"/>
              </a:rPr>
              <a:t>Town Staff:</a:t>
            </a:r>
          </a:p>
          <a:p>
            <a:pPr algn="ctr"/>
            <a:r>
              <a:rPr lang="en-US" sz="1200" dirty="0">
                <a:cs typeface="Calibri"/>
              </a:rPr>
              <a:t>Planning, building, engineering, public works, public safety</a:t>
            </a:r>
          </a:p>
        </p:txBody>
      </p:sp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2A21799F-9DF6-5123-E573-37B2423EF923}"/>
              </a:ext>
            </a:extLst>
          </p:cNvPr>
          <p:cNvSpPr/>
          <p:nvPr/>
        </p:nvSpPr>
        <p:spPr>
          <a:xfrm flipH="1">
            <a:off x="652297" y="3060756"/>
            <a:ext cx="1903820" cy="1268101"/>
          </a:xfrm>
          <a:prstGeom prst="flowChartDelay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cs typeface="Calibri"/>
              </a:rPr>
              <a:t>50% Public: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cs typeface="Calibri"/>
              </a:rPr>
              <a:t>Businesses, conservation, healthcare, emergency service</a:t>
            </a:r>
          </a:p>
        </p:txBody>
      </p:sp>
      <p:pic>
        <p:nvPicPr>
          <p:cNvPr id="3" name="Picture 2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id="{E477D359-457C-A65B-614C-FC09CE5DCF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t="30009" r="238" b="41907"/>
          <a:stretch/>
        </p:blipFill>
        <p:spPr>
          <a:xfrm>
            <a:off x="5666301" y="3060755"/>
            <a:ext cx="2875162" cy="105367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64FCC902-8716-1D11-9CD7-ECAD4712F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736" y="5754363"/>
            <a:ext cx="3210560" cy="4826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0EA91EC-CEF9-6D4A-ADBB-30DEB009D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4480" y="6112981"/>
            <a:ext cx="1615440" cy="42396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5A31F93-9972-CFF1-ABD5-EEDD2F6F39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9756" y="6006081"/>
            <a:ext cx="1680703" cy="61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3654F6-F888-592C-7726-ACE93C3DC7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86" y="5907062"/>
            <a:ext cx="639544" cy="659801"/>
          </a:xfrm>
          <a:prstGeom prst="rect">
            <a:avLst/>
          </a:prstGeom>
        </p:spPr>
      </p:pic>
      <p:pic>
        <p:nvPicPr>
          <p:cNvPr id="23" name="Picture 8" descr="Shape&#10;&#10;Description automatically generated">
            <a:extLst>
              <a:ext uri="{FF2B5EF4-FFF2-40B4-BE49-F238E27FC236}">
                <a16:creationId xmlns:a16="http://schemas.microsoft.com/office/drawing/2014/main" id="{FEA3DDD0-8E40-0EAA-070C-D3F3111B1F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3999" y="5903388"/>
            <a:ext cx="731165" cy="724441"/>
          </a:xfrm>
          <a:prstGeom prst="rect">
            <a:avLst/>
          </a:prstGeom>
        </p:spPr>
      </p:pic>
      <p:pic>
        <p:nvPicPr>
          <p:cNvPr id="26" name="Picture 25" descr="A picture containing text, screenshot, tree, outdoor&#10;&#10;Description automatically generated">
            <a:extLst>
              <a:ext uri="{FF2B5EF4-FFF2-40B4-BE49-F238E27FC236}">
                <a16:creationId xmlns:a16="http://schemas.microsoft.com/office/drawing/2014/main" id="{9BC1F06B-FAFE-FAFB-B36E-3678C1BBA91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67383" r="8984" b="7368"/>
          <a:stretch/>
        </p:blipFill>
        <p:spPr>
          <a:xfrm>
            <a:off x="8729134" y="3052665"/>
            <a:ext cx="2729554" cy="1061672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F7AF45-879D-E4DF-C9CC-C3227766CE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98" y="5865364"/>
            <a:ext cx="731165" cy="7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11A44AF-08AF-F5B8-45A5-B63886300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27470"/>
              </p:ext>
            </p:extLst>
          </p:nvPr>
        </p:nvGraphicFramePr>
        <p:xfrm>
          <a:off x="519271" y="1125591"/>
          <a:ext cx="11248497" cy="164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158">
                  <a:extLst>
                    <a:ext uri="{9D8B030D-6E8A-4147-A177-3AD203B41FA5}">
                      <a16:colId xmlns:a16="http://schemas.microsoft.com/office/drawing/2014/main" val="1450213731"/>
                    </a:ext>
                  </a:extLst>
                </a:gridCol>
                <a:gridCol w="2796466">
                  <a:extLst>
                    <a:ext uri="{9D8B030D-6E8A-4147-A177-3AD203B41FA5}">
                      <a16:colId xmlns:a16="http://schemas.microsoft.com/office/drawing/2014/main" val="3402328155"/>
                    </a:ext>
                  </a:extLst>
                </a:gridCol>
                <a:gridCol w="5881873">
                  <a:extLst>
                    <a:ext uri="{9D8B030D-6E8A-4147-A177-3AD203B41FA5}">
                      <a16:colId xmlns:a16="http://schemas.microsoft.com/office/drawing/2014/main" val="111595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Mitigation Planning Elements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CRS Activity 510 Planning Steps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Specific/Additional  CRS planning criteria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1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B. Hazard Identification and Risk Assessment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 Assess the hazard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 Assess the problem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+mj-lt"/>
                        </a:rPr>
                        <a:t>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isk assessment identifies specific items that are required or will garner more CRS points </a:t>
                      </a:r>
                    </a:p>
                    <a:p>
                      <a:pPr marL="171450" indent="-1714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Identify how development in the floodplain has impacted the community’s vulnerability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12836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12A9FE-493F-4FD5-96A3-932523296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92781"/>
              </p:ext>
            </p:extLst>
          </p:nvPr>
        </p:nvGraphicFramePr>
        <p:xfrm>
          <a:off x="519271" y="2987138"/>
          <a:ext cx="7744341" cy="29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4341">
                  <a:extLst>
                    <a:ext uri="{9D8B030D-6E8A-4147-A177-3AD203B41FA5}">
                      <a16:colId xmlns:a16="http://schemas.microsoft.com/office/drawing/2014/main" val="2735192986"/>
                    </a:ext>
                  </a:extLst>
                </a:gridCol>
              </a:tblGrid>
              <a:tr h="29821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Flood-Related Hazards Assessment</a:t>
                      </a:r>
                    </a:p>
                    <a:p>
                      <a:pPr marL="228600" indent="-137160">
                        <a:spcBef>
                          <a:spcPts val="1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Thoroughly described previous occurrences &amp; locations known to flood including those not on the FIRM</a:t>
                      </a:r>
                    </a:p>
                    <a:p>
                      <a:pPr marL="228600" indent="-137160">
                        <a:spcBef>
                          <a:spcPts val="1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Identified how climate change will impact future flood conditions</a:t>
                      </a:r>
                    </a:p>
                    <a:p>
                      <a:pPr marL="22860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Provided a flood insurance analysis – mapped repetitive loss areas </a:t>
                      </a:r>
                    </a:p>
                    <a:p>
                      <a:pPr marL="228600" indent="-137160">
                        <a:spcBef>
                          <a:spcPts val="1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/>
                        </a:rPr>
                        <a:t>Identified impact of flooding on community assets</a:t>
                      </a:r>
                    </a:p>
                    <a:p>
                      <a:pPr marL="22860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Identified increase/decrease vulnerability due to recent development &amp; proposed future development impacts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71563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B446224-7DB8-B2C8-1FED-2B7568EC33DC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EF923-5087-D0A9-4115-F2B77E758946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Westerly Integrated CRS in the DMA: Steps 4 &amp; 5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7" descr="Map&#10;&#10;Description automatically generated">
            <a:extLst>
              <a:ext uri="{FF2B5EF4-FFF2-40B4-BE49-F238E27FC236}">
                <a16:creationId xmlns:a16="http://schemas.microsoft.com/office/drawing/2014/main" id="{B75D3DD8-9A1C-E5A2-BE5C-8EE0AD19E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4" t="5195" r="3458" b="4978"/>
          <a:stretch/>
        </p:blipFill>
        <p:spPr>
          <a:xfrm>
            <a:off x="8540620" y="2913569"/>
            <a:ext cx="2717175" cy="352757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90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71988-AD84-DBC3-6E7D-9D4DDFDF3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753" y="2515272"/>
            <a:ext cx="6166875" cy="413611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11A44AF-08AF-F5B8-45A5-B63886300317}"/>
              </a:ext>
            </a:extLst>
          </p:cNvPr>
          <p:cNvGraphicFramePr>
            <a:graphicFrameLocks noGrp="1"/>
          </p:cNvGraphicFramePr>
          <p:nvPr/>
        </p:nvGraphicFramePr>
        <p:xfrm>
          <a:off x="519271" y="1125591"/>
          <a:ext cx="11248497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669">
                  <a:extLst>
                    <a:ext uri="{9D8B030D-6E8A-4147-A177-3AD203B41FA5}">
                      <a16:colId xmlns:a16="http://schemas.microsoft.com/office/drawing/2014/main" val="1450213731"/>
                    </a:ext>
                  </a:extLst>
                </a:gridCol>
                <a:gridCol w="3231472">
                  <a:extLst>
                    <a:ext uri="{9D8B030D-6E8A-4147-A177-3AD203B41FA5}">
                      <a16:colId xmlns:a16="http://schemas.microsoft.com/office/drawing/2014/main" val="3402328155"/>
                    </a:ext>
                  </a:extLst>
                </a:gridCol>
                <a:gridCol w="5411356">
                  <a:extLst>
                    <a:ext uri="{9D8B030D-6E8A-4147-A177-3AD203B41FA5}">
                      <a16:colId xmlns:a16="http://schemas.microsoft.com/office/drawing/2014/main" val="1115959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Mitigation Planning Elements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CRS Activity 510 Planning Steps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Specific/Additional  CRS planning criteria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1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C. Mitigation Strategy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6. Set goals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7. Review possible activities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8. Draft an action plan 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Review a broad spectrum of POSSIBLE mitigation activities</a:t>
                      </a:r>
                      <a:endParaRPr lang="en-US" sz="16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7906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C2A8286-7635-DCFB-E1C1-3F46B794AFA1}"/>
              </a:ext>
            </a:extLst>
          </p:cNvPr>
          <p:cNvSpPr/>
          <p:nvPr/>
        </p:nvSpPr>
        <p:spPr>
          <a:xfrm>
            <a:off x="301736" y="199293"/>
            <a:ext cx="11588527" cy="6459415"/>
          </a:xfrm>
          <a:prstGeom prst="rect">
            <a:avLst/>
          </a:prstGeom>
          <a:noFill/>
          <a:ln w="38100" cmpd="thickThin">
            <a:solidFill>
              <a:schemeClr val="accent1">
                <a:lumMod val="5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7DD87-1217-BDB1-F5E8-57B2B7253DE0}"/>
              </a:ext>
            </a:extLst>
          </p:cNvPr>
          <p:cNvSpPr txBox="1"/>
          <p:nvPr/>
        </p:nvSpPr>
        <p:spPr>
          <a:xfrm>
            <a:off x="244019" y="3791488"/>
            <a:ext cx="5417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13716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ea typeface="Calibri" panose="020F0502020204030204" pitchFamily="34" charset="0"/>
              </a:rPr>
              <a:t>Included a</a:t>
            </a:r>
            <a:r>
              <a:rPr lang="en-US" b="1" kern="1200" dirty="0">
                <a:effectLst/>
                <a:latin typeface="+mj-lt"/>
                <a:ea typeface="Calibri" panose="020F0502020204030204" pitchFamily="34" charset="0"/>
                <a:cs typeface="+mn-cs"/>
              </a:rPr>
              <a:t>ctions from all 6 flood mitigation categories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99A4E-C60E-41F3-75C9-90EC617184B8}"/>
              </a:ext>
            </a:extLst>
          </p:cNvPr>
          <p:cNvSpPr txBox="1">
            <a:spLocks/>
          </p:cNvSpPr>
          <p:nvPr/>
        </p:nvSpPr>
        <p:spPr>
          <a:xfrm>
            <a:off x="519271" y="416854"/>
            <a:ext cx="11153456" cy="70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">
              <a:lnSpc>
                <a:spcPct val="12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Westerly Integrated CRS in the DMA: Steps 6, 7 &amp; 8</a:t>
            </a:r>
            <a:endParaRPr lang="en-US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0A388-14F7-92C2-D841-643FA8A0B105}"/>
              </a:ext>
            </a:extLst>
          </p:cNvPr>
          <p:cNvSpPr txBox="1"/>
          <p:nvPr/>
        </p:nvSpPr>
        <p:spPr>
          <a:xfrm>
            <a:off x="301736" y="4583330"/>
            <a:ext cx="51052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13716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Considered prevention activities: </a:t>
            </a:r>
          </a:p>
          <a:p>
            <a:pPr marL="834390" lvl="1" indent="-285750">
              <a:buFont typeface="Wingdings" panose="05000000000000000000" pitchFamily="2" charset="2"/>
              <a:buChar char="Ø"/>
            </a:pPr>
            <a:r>
              <a:rPr lang="en-US" b="0" i="0" u="none" strike="noStrike" kern="1200" baseline="0" dirty="0">
                <a:latin typeface="+mj-lt"/>
                <a:ea typeface="+mn-ea"/>
                <a:cs typeface="+mn-cs"/>
              </a:rPr>
              <a:t>Regulations: zoning ordinance, stormwater management ordinance, building codes, subdivision regulations </a:t>
            </a:r>
          </a:p>
          <a:p>
            <a:pPr marL="83439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</a:t>
            </a:r>
            <a:r>
              <a:rPr lang="en-US" b="0" i="0" u="none" strike="noStrike" kern="1200" baseline="0" dirty="0">
                <a:latin typeface="+mj-lt"/>
                <a:ea typeface="+mn-ea"/>
                <a:cs typeface="+mn-cs"/>
              </a:rPr>
              <a:t>reservation of open space</a:t>
            </a:r>
            <a:endParaRPr lang="en-US" sz="1400" spc="-1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u="none" strike="noStrike" kern="1200" baseline="0" dirty="0">
              <a:solidFill>
                <a:srgbClr val="00B0F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005CE-BA31-8336-93C5-6B7D058C1439}"/>
              </a:ext>
            </a:extLst>
          </p:cNvPr>
          <p:cNvSpPr txBox="1"/>
          <p:nvPr/>
        </p:nvSpPr>
        <p:spPr>
          <a:xfrm>
            <a:off x="280088" y="2702979"/>
            <a:ext cx="53457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137160"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spc="-1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Integrated </a:t>
            </a:r>
            <a:r>
              <a:rPr lang="en-US" b="1" spc="-1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activities from other planning documents and identified &amp; justified inclusion/exclusion</a:t>
            </a:r>
            <a:endParaRPr lang="en-US" sz="1400" b="1" spc="-1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i="0" u="none" strike="noStrike" kern="1200" baseline="0" dirty="0">
              <a:solidFill>
                <a:srgbClr val="00B0F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09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1319</Words>
  <Application>Microsoft Office PowerPoint</Application>
  <PresentationFormat>Widescreen</PresentationFormat>
  <Paragraphs>191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ITC Franklin Gothic Std</vt:lpstr>
      <vt:lpstr>Wingdings</vt:lpstr>
      <vt:lpstr>Office Theme</vt:lpstr>
      <vt:lpstr>Integrating CRS into a Local Hazard Mitigation Plan – Improving the Engagement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CRS into a Local Hazard Mitigation Plan – Improving the Engagement Process</dc:title>
  <dc:creator>Alyse Oziolor</dc:creator>
  <cp:lastModifiedBy>Kim</cp:lastModifiedBy>
  <cp:revision>193</cp:revision>
  <dcterms:created xsi:type="dcterms:W3CDTF">2023-04-26T15:32:32Z</dcterms:created>
  <dcterms:modified xsi:type="dcterms:W3CDTF">2023-05-22T17:30:38Z</dcterms:modified>
</cp:coreProperties>
</file>